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62" r:id="rId4"/>
    <p:sldId id="267" r:id="rId5"/>
    <p:sldId id="268" r:id="rId6"/>
    <p:sldId id="269" r:id="rId7"/>
    <p:sldId id="258" r:id="rId8"/>
    <p:sldId id="259" r:id="rId9"/>
    <p:sldId id="263" r:id="rId10"/>
    <p:sldId id="264" r:id="rId11"/>
    <p:sldId id="260" r:id="rId12"/>
    <p:sldId id="261" r:id="rId13"/>
    <p:sldId id="265" r:id="rId14"/>
    <p:sldId id="266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77" d="100"/>
          <a:sy n="77" d="100"/>
        </p:scale>
        <p:origin x="-12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interSettings" Target="printerSettings/printerSettings1.bin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19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F8A63-F2A1-44A4-A4D1-B2B9C28AB9DB}" type="datetime1">
              <a:rPr smtClean="0"/>
              <a:pPr/>
              <a:t>6/3/2007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smtClean="0"/>
              <a:t>
              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4CDA6A0B-D499-425D-9760-7E378B1D24E7}" type="datetime1">
              <a:rPr smtClean="0"/>
              <a:pPr/>
              <a:t>6/3/2007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smtClean="0"/>
              <a:t>
              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C1EDB-CE87-4BA6-95D9-AD3AE9C734F7}" type="datetime1">
              <a:rPr smtClean="0"/>
              <a:pPr/>
              <a:t>6/3/2007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smtClean="0"/>
              <a:t>
              </a:t>
            </a:r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E6C1EDB-CE87-4BA6-95D9-AD3AE9C734F7}" type="datetime1">
              <a:rPr smtClean="0"/>
              <a:pPr/>
              <a:t>6/3/2007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smtClean="0"/>
              <a:t>
              </a:t>
            </a:r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E6C1EDB-CE87-4BA6-95D9-AD3AE9C734F7}" type="datetime1">
              <a:rPr smtClean="0"/>
              <a:pPr/>
              <a:t>6/3/2007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smtClean="0"/>
              <a:t>
              </a:t>
            </a:r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1B973-48D0-47D2-BD1A-81DAC74A0928}" type="datetime1">
              <a:rPr smtClean="0"/>
              <a:pPr/>
              <a:t>6/3/2007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smtClean="0"/>
              <a:t>
              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14E26-7EC0-4FCC-8AD8-71E9EC27DEDB}" type="datetime1">
              <a:rPr smtClean="0"/>
              <a:pPr/>
              <a:t>6/3/2007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smtClean="0"/>
              <a:t>
              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870FB-149D-4255-9221-CF258F891615}" type="datetime1">
              <a:rPr smtClean="0"/>
              <a:pPr/>
              <a:t>6/3/2007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smtClean="0"/>
              <a:t>
              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C1EDB-CE87-4BA6-95D9-AD3AE9C734F7}" type="datetime1">
              <a:rPr smtClean="0"/>
              <a:pPr/>
              <a:t>6/3/2007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smtClean="0"/>
              <a:t>
              </a:t>
            </a:r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chemeClr val="tx2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F108C-2518-4D60-9FAF-6346FD9D7826}" type="datetime1">
              <a:rPr smtClean="0"/>
              <a:pPr/>
              <a:t>6/3/2007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smtClean="0"/>
              <a:t>
              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DDE52B54-BC1D-466E-98B4-B0082340936C}" type="datetime1">
              <a:rPr smtClean="0"/>
              <a:pPr/>
              <a:t>6/3/2007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smtClean="0"/>
              <a:t>
              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A1508C9F-E380-43A3-ADC1-0217F1EB7573}" type="datetime1">
              <a:rPr smtClean="0"/>
              <a:pPr/>
              <a:t>6/3/2007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20588" y="188259"/>
            <a:ext cx="2895600" cy="365125"/>
          </a:xfrm>
        </p:spPr>
        <p:txBody>
          <a:bodyPr/>
          <a:lstStyle/>
          <a:p>
            <a:r>
              <a:rPr smtClean="0"/>
              <a:t>
              </a:t>
            </a:r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0C791-6992-4CCF-A244-B250C8BB22F1}" type="datetime1">
              <a:rPr smtClean="0"/>
              <a:pPr/>
              <a:t>6/3/2007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smtClean="0"/>
              <a:t>
              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20578-B892-4967-98F8-D0B4A045ADFD}" type="datetime1">
              <a:rPr smtClean="0"/>
              <a:pPr/>
              <a:t>6/3/2007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smtClean="0"/>
              <a:t>
              </a:t>
            </a: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534" y="2590800"/>
            <a:ext cx="3566160" cy="36861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2" y="2039111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CBDCDF1B-54EC-4432-8649-0FE40DD46F86}" type="datetime1">
              <a:rPr smtClean="0"/>
              <a:pPr/>
              <a:t>6/3/2007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smtClean="0"/>
              <a:t>
              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123856"/>
            <a:ext cx="8913813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4424" y="2595562"/>
            <a:ext cx="7610476" cy="367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E6C1EDB-CE87-4BA6-95D9-AD3AE9C734F7}" type="datetime1">
              <a:rPr smtClean="0"/>
              <a:pPr/>
              <a:t>6/3/2007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0588" y="188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smtClean="0"/>
              <a:t>
              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14400" y="6675120"/>
            <a:ext cx="7999413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  <p:sldLayoutId r:id="rId13"/>
    <p:sldLayoutId r:id="rId14"/>
    <p:sldLayoutId r:id="rId15"/>
  </p:sldLayoutIdLst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Module 22	Intelligence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Intelligence?</a:t>
            </a:r>
          </a:p>
          <a:p>
            <a:r>
              <a:rPr lang="en-US" dirty="0" smtClean="0"/>
              <a:t>By: Roger Kim, Susan Park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icture 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609600"/>
            <a:ext cx="7620000" cy="5856997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One General Ability or Several Specific Abilities? 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general intelligence does not give much specific information</a:t>
            </a:r>
          </a:p>
          <a:p>
            <a:r>
              <a:rPr lang="en-US" dirty="0" smtClean="0"/>
              <a:t>Robert Sternberg’s three aspects of intelligence: </a:t>
            </a:r>
          </a:p>
          <a:p>
            <a:pPr lvl="1"/>
            <a:r>
              <a:rPr lang="en-US" dirty="0" smtClean="0"/>
              <a:t>Analytical (academic problem-solving) intelligence: assessed by intelligence tests which have a single right answer</a:t>
            </a:r>
          </a:p>
          <a:p>
            <a:pPr lvl="1"/>
            <a:r>
              <a:rPr lang="en-US" dirty="0" smtClean="0"/>
              <a:t>Creative intelligence: reacting adaptively to new situations and generating new ideas</a:t>
            </a:r>
          </a:p>
          <a:p>
            <a:pPr lvl="1"/>
            <a:r>
              <a:rPr lang="en-US" dirty="0" smtClean="0"/>
              <a:t>Practical intelligence: assessed by everyday tasks which have multiple solutions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One General Ability or Several Specific Abilities? 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Sternberg (1998, 1999) and Gardner (1998) agree that…</a:t>
            </a:r>
          </a:p>
          <a:p>
            <a:pPr lvl="1"/>
            <a:r>
              <a:rPr lang="en-US" dirty="0" smtClean="0"/>
              <a:t>Multiple abilities can contribute to life success</a:t>
            </a:r>
          </a:p>
          <a:p>
            <a:pPr lvl="1"/>
            <a:r>
              <a:rPr lang="en-US" dirty="0" smtClean="0"/>
              <a:t>The differing varieties of giftedness add spice to life and challenges for education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IQ Test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53000" y="2286000"/>
            <a:ext cx="4191000" cy="243143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900" b="1" dirty="0" smtClean="0">
                <a:latin typeface="Tahoma"/>
                <a:cs typeface="Tahoma"/>
              </a:rPr>
              <a:t>Question 2: Water is to glass as letter is to...		</a:t>
            </a:r>
            <a:endParaRPr lang="en-US" sz="1900" b="1" dirty="0" smtClean="0">
              <a:latin typeface="Tahoma"/>
              <a:cs typeface="Tahoma"/>
            </a:endParaRPr>
          </a:p>
          <a:p>
            <a:r>
              <a:rPr lang="en-US" sz="1900" dirty="0" smtClean="0">
                <a:latin typeface="Tahoma"/>
                <a:cs typeface="Tahoma"/>
              </a:rPr>
              <a:t>A) </a:t>
            </a:r>
            <a:r>
              <a:rPr lang="en-US" sz="1900" dirty="0" smtClean="0">
                <a:latin typeface="Tahoma"/>
                <a:cs typeface="Tahoma"/>
              </a:rPr>
              <a:t>Stamp		</a:t>
            </a:r>
            <a:endParaRPr lang="en-US" sz="1900" dirty="0" smtClean="0">
              <a:latin typeface="Tahoma"/>
              <a:cs typeface="Tahoma"/>
            </a:endParaRPr>
          </a:p>
          <a:p>
            <a:r>
              <a:rPr lang="en-US" sz="1900" dirty="0" smtClean="0">
                <a:latin typeface="Tahoma"/>
                <a:cs typeface="Tahoma"/>
              </a:rPr>
              <a:t>B) </a:t>
            </a:r>
            <a:r>
              <a:rPr lang="en-US" sz="1900" dirty="0" smtClean="0">
                <a:latin typeface="Tahoma"/>
                <a:cs typeface="Tahoma"/>
              </a:rPr>
              <a:t>Envelope		</a:t>
            </a:r>
            <a:endParaRPr lang="en-US" sz="1900" dirty="0" smtClean="0">
              <a:latin typeface="Tahoma"/>
              <a:cs typeface="Tahoma"/>
            </a:endParaRPr>
          </a:p>
          <a:p>
            <a:r>
              <a:rPr lang="en-US" sz="1900" dirty="0" smtClean="0">
                <a:latin typeface="Tahoma"/>
                <a:cs typeface="Tahoma"/>
              </a:rPr>
              <a:t>C) </a:t>
            </a:r>
            <a:r>
              <a:rPr lang="en-US" sz="1900" dirty="0" smtClean="0">
                <a:latin typeface="Tahoma"/>
                <a:cs typeface="Tahoma"/>
              </a:rPr>
              <a:t>Pen		</a:t>
            </a:r>
            <a:endParaRPr lang="en-US" sz="1900" dirty="0" smtClean="0">
              <a:latin typeface="Tahoma"/>
              <a:cs typeface="Tahoma"/>
            </a:endParaRPr>
          </a:p>
          <a:p>
            <a:r>
              <a:rPr lang="en-US" sz="1900" dirty="0" smtClean="0">
                <a:latin typeface="Tahoma"/>
                <a:cs typeface="Tahoma"/>
              </a:rPr>
              <a:t>D) </a:t>
            </a:r>
            <a:r>
              <a:rPr lang="en-US" sz="1900" dirty="0" smtClean="0">
                <a:latin typeface="Tahoma"/>
                <a:cs typeface="Tahoma"/>
              </a:rPr>
              <a:t>Mail		</a:t>
            </a:r>
            <a:endParaRPr lang="en-US" sz="1900" dirty="0" smtClean="0">
              <a:latin typeface="Tahoma"/>
              <a:cs typeface="Tahoma"/>
            </a:endParaRPr>
          </a:p>
          <a:p>
            <a:r>
              <a:rPr lang="en-US" sz="1900" dirty="0" smtClean="0">
                <a:latin typeface="Tahoma"/>
                <a:cs typeface="Tahoma"/>
              </a:rPr>
              <a:t>	</a:t>
            </a:r>
            <a:endParaRPr lang="en-US" sz="1900" dirty="0" smtClean="0">
              <a:latin typeface="Tahoma"/>
              <a:cs typeface="Tahoma"/>
            </a:endParaRPr>
          </a:p>
          <a:p>
            <a:endParaRPr lang="en-US" sz="1900" dirty="0" smtClean="0">
              <a:latin typeface="Tahoma"/>
              <a:cs typeface="Tahoma"/>
            </a:endParaRPr>
          </a:p>
          <a:p>
            <a:endParaRPr lang="en-US" sz="1900" dirty="0"/>
          </a:p>
        </p:txBody>
      </p:sp>
      <p:sp>
        <p:nvSpPr>
          <p:cNvPr id="5" name="TextBox 4"/>
          <p:cNvSpPr txBox="1"/>
          <p:nvPr/>
        </p:nvSpPr>
        <p:spPr>
          <a:xfrm>
            <a:off x="2514600" y="4717435"/>
            <a:ext cx="4419599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ahoma"/>
                <a:cs typeface="Tahoma"/>
              </a:rPr>
              <a:t>Question 3: Even the most ________ rose has thorns.		</a:t>
            </a:r>
            <a:endParaRPr lang="en-US" b="1" dirty="0" smtClean="0">
              <a:latin typeface="Tahoma"/>
              <a:cs typeface="Tahoma"/>
            </a:endParaRPr>
          </a:p>
          <a:p>
            <a:r>
              <a:rPr lang="en-US" dirty="0" smtClean="0">
                <a:latin typeface="Tahoma"/>
                <a:cs typeface="Tahoma"/>
              </a:rPr>
              <a:t>A) </a:t>
            </a:r>
            <a:r>
              <a:rPr lang="en-US" dirty="0" smtClean="0">
                <a:latin typeface="Tahoma"/>
                <a:cs typeface="Tahoma"/>
              </a:rPr>
              <a:t>Weathered		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smtClean="0">
                <a:latin typeface="Tahoma"/>
                <a:cs typeface="Tahoma"/>
              </a:rPr>
              <a:t>B) </a:t>
            </a:r>
            <a:r>
              <a:rPr lang="en-US" dirty="0" smtClean="0">
                <a:latin typeface="Tahoma"/>
                <a:cs typeface="Tahoma"/>
              </a:rPr>
              <a:t>Ugly		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smtClean="0">
                <a:latin typeface="Tahoma"/>
                <a:cs typeface="Tahoma"/>
              </a:rPr>
              <a:t>C) </a:t>
            </a:r>
            <a:r>
              <a:rPr lang="en-US" dirty="0" smtClean="0">
                <a:latin typeface="Tahoma"/>
                <a:cs typeface="Tahoma"/>
              </a:rPr>
              <a:t>Beautiful		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smtClean="0">
                <a:latin typeface="Tahoma"/>
                <a:cs typeface="Tahoma"/>
              </a:rPr>
              <a:t>D) </a:t>
            </a:r>
            <a:r>
              <a:rPr lang="en-US" dirty="0" smtClean="0">
                <a:latin typeface="Tahoma"/>
                <a:cs typeface="Tahoma"/>
              </a:rPr>
              <a:t>Tempting	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2286000"/>
            <a:ext cx="3581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ahoma"/>
                <a:cs typeface="Tahoma"/>
              </a:rPr>
              <a:t>Question 1: A cynic is one who knows the price of everything and the _________ of nothing.		</a:t>
            </a:r>
            <a:endParaRPr lang="en-US" b="1" dirty="0" smtClean="0">
              <a:latin typeface="Tahoma"/>
              <a:cs typeface="Tahoma"/>
            </a:endParaRPr>
          </a:p>
          <a:p>
            <a:r>
              <a:rPr lang="en-US" dirty="0" smtClean="0">
                <a:latin typeface="Tahoma"/>
                <a:cs typeface="Tahoma"/>
              </a:rPr>
              <a:t>A) </a:t>
            </a:r>
            <a:r>
              <a:rPr lang="en-US" dirty="0" smtClean="0">
                <a:latin typeface="Tahoma"/>
                <a:cs typeface="Tahoma"/>
              </a:rPr>
              <a:t>Emotion		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smtClean="0">
                <a:latin typeface="Tahoma"/>
                <a:cs typeface="Tahoma"/>
              </a:rPr>
              <a:t>B) Meaning</a:t>
            </a:r>
            <a:r>
              <a:rPr lang="en-US" dirty="0" smtClean="0">
                <a:latin typeface="Tahoma"/>
                <a:cs typeface="Tahoma"/>
              </a:rPr>
              <a:t>		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smtClean="0">
                <a:latin typeface="Tahoma"/>
                <a:cs typeface="Tahoma"/>
              </a:rPr>
              <a:t>C) </a:t>
            </a:r>
            <a:r>
              <a:rPr lang="en-US" dirty="0" smtClean="0">
                <a:latin typeface="Tahoma"/>
                <a:cs typeface="Tahoma"/>
              </a:rPr>
              <a:t>Value		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smtClean="0">
                <a:latin typeface="Tahoma"/>
                <a:cs typeface="Tahoma"/>
              </a:rPr>
              <a:t>D) </a:t>
            </a:r>
            <a:r>
              <a:rPr lang="en-US" dirty="0" smtClean="0">
                <a:latin typeface="Tahoma"/>
                <a:cs typeface="Tahoma"/>
              </a:rPr>
              <a:t>Quality		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Answers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</a:t>
            </a:r>
          </a:p>
          <a:p>
            <a:r>
              <a:rPr lang="en-US" dirty="0" smtClean="0"/>
              <a:t>B</a:t>
            </a:r>
          </a:p>
          <a:p>
            <a:r>
              <a:rPr lang="en-US" dirty="0" smtClean="0"/>
              <a:t>A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One General Ability or Several Specific Abilities? 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Label people with the word “intelligence” or quantifying them with a number from some single scale</a:t>
            </a:r>
          </a:p>
          <a:p>
            <a:r>
              <a:rPr lang="en-US" dirty="0" smtClean="0"/>
              <a:t>Factor Analysis: enables researchers to identify clusters of test items that measure a common ability </a:t>
            </a:r>
          </a:p>
          <a:p>
            <a:pPr lvl="1"/>
            <a:r>
              <a:rPr lang="en-US" dirty="0" smtClean="0"/>
              <a:t>Ex) Peter could be good at memorizing vocabulary as well as paragraph comprehension </a:t>
            </a:r>
            <a:r>
              <a:rPr lang="en-US" b="1" dirty="0" smtClean="0"/>
              <a:t>this is a cluster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332037"/>
            <a:ext cx="8229600" cy="4525963"/>
          </a:xfrm>
        </p:spPr>
        <p:txBody>
          <a:bodyPr/>
          <a:lstStyle/>
          <a:p>
            <a:r>
              <a:rPr lang="en-US" dirty="0" smtClean="0"/>
              <a:t>Vicissitude: a change of circumstance or fortune, usually unpleasant</a:t>
            </a:r>
          </a:p>
          <a:p>
            <a:r>
              <a:rPr lang="en-US" dirty="0" smtClean="0"/>
              <a:t>Ubiquitous: present, appearing, found everywhere</a:t>
            </a:r>
          </a:p>
          <a:p>
            <a:r>
              <a:rPr lang="en-US" dirty="0" smtClean="0"/>
              <a:t>Zephyr: soft gentle breeze 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304800"/>
            <a:ext cx="73152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800" dirty="0" smtClean="0">
                <a:latin typeface="Tahoma"/>
                <a:cs typeface="Tahoma"/>
              </a:rPr>
              <a:t>Vocabulary Test</a:t>
            </a:r>
            <a:endParaRPr lang="en-US" sz="6800" dirty="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194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Vicissitude?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Ubiquitous?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Zephyr?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One General Ability or Several Specific Abilities? 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Charles Spearman (1863-1945)</a:t>
            </a:r>
          </a:p>
          <a:p>
            <a:r>
              <a:rPr lang="en-US" dirty="0" smtClean="0"/>
              <a:t>General intelligence (</a:t>
            </a:r>
            <a:r>
              <a:rPr lang="en-US" dirty="0" err="1" smtClean="0"/>
              <a:t>g</a:t>
            </a:r>
            <a:r>
              <a:rPr lang="en-US" dirty="0" smtClean="0"/>
              <a:t>): a factor that underlies the specific factors</a:t>
            </a:r>
          </a:p>
          <a:p>
            <a:pPr lvl="1"/>
            <a:r>
              <a:rPr lang="en-US" dirty="0" smtClean="0"/>
              <a:t>Tendency of abilities to come in a package </a:t>
            </a:r>
          </a:p>
          <a:p>
            <a:pPr lvl="1"/>
            <a:r>
              <a:rPr lang="en-US" dirty="0" smtClean="0"/>
              <a:t>G factor underlies all of our intelligent behavior</a:t>
            </a:r>
          </a:p>
          <a:p>
            <a:pPr lvl="2"/>
            <a:r>
              <a:rPr lang="en-US" dirty="0" smtClean="0"/>
              <a:t>Ex) Peter might be good at generally everything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One General Ability or Several Specific Abilities? 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Howard Gardner (1983, 1993a,b, 1995)</a:t>
            </a:r>
          </a:p>
          <a:p>
            <a:r>
              <a:rPr lang="en-US" dirty="0" smtClean="0"/>
              <a:t>Intelligence comes in different packages</a:t>
            </a:r>
          </a:p>
          <a:p>
            <a:r>
              <a:rPr lang="en-US" dirty="0" smtClean="0"/>
              <a:t>Savant syndrome: a condition in which a person otherwise limited in mental ability has an exceptional specific skill, such as in computation or drawing </a:t>
            </a:r>
          </a:p>
          <a:p>
            <a:pPr lvl="1"/>
            <a:r>
              <a:rPr lang="en-US" dirty="0" smtClean="0"/>
              <a:t>They might score low on IQ tests, but have “an island of brilliance” </a:t>
            </a:r>
          </a:p>
          <a:p>
            <a:pPr lvl="2"/>
            <a:r>
              <a:rPr lang="en-US" dirty="0" smtClean="0"/>
              <a:t>Ex) Although Peter might be good at </a:t>
            </a:r>
            <a:r>
              <a:rPr lang="en-US" dirty="0" err="1" smtClean="0"/>
              <a:t>vocab</a:t>
            </a:r>
            <a:r>
              <a:rPr lang="en-US" dirty="0" smtClean="0"/>
              <a:t> etc., he is not good at drawing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6670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Draw this 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333333"/>
      </a:dk2>
      <a:lt2>
        <a:srgbClr val="BBC0AC"/>
      </a:lt2>
      <a:accent1>
        <a:srgbClr val="A2C816"/>
      </a:accent1>
      <a:accent2>
        <a:srgbClr val="E07602"/>
      </a:accent2>
      <a:accent3>
        <a:srgbClr val="E4C402"/>
      </a:accent3>
      <a:accent4>
        <a:srgbClr val="7DC1EF"/>
      </a:accent4>
      <a:accent5>
        <a:srgbClr val="21449B"/>
      </a:accent5>
      <a:accent6>
        <a:srgbClr val="A2B170"/>
      </a:accent6>
      <a:hlink>
        <a:srgbClr val="8DA440"/>
      </a:hlink>
      <a:folHlink>
        <a:srgbClr val="4C4F3F"/>
      </a:folHlink>
    </a:clrScheme>
    <a:fontScheme name="Perspective">
      <a:majorFont>
        <a:latin typeface="Century Gothic"/>
        <a:ea typeface=""/>
        <a:cs typeface=""/>
        <a:font script="Jpan" typeface="メイリオ"/>
      </a:majorFont>
      <a:minorFont>
        <a:latin typeface="Century Gothic"/>
        <a:ea typeface=""/>
        <a:cs typeface=""/>
        <a:font script="Jpan" typeface="メイリオ"/>
      </a:minorFont>
    </a:fontScheme>
    <a:fmtScheme name="Perspective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Perspective.thmx</Template>
  <TotalTime>5135</TotalTime>
  <Words>485</Words>
  <Application>Microsoft Macintosh PowerPoint</Application>
  <PresentationFormat>On-screen Show (4:3)</PresentationFormat>
  <Paragraphs>58</Paragraphs>
  <Slides>14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Perspective</vt:lpstr>
      <vt:lpstr>Module 22 Intelligence  </vt:lpstr>
      <vt:lpstr>One General Ability or Several Specific Abilities? </vt:lpstr>
      <vt:lpstr>Slide 3</vt:lpstr>
      <vt:lpstr>Vicissitude?</vt:lpstr>
      <vt:lpstr>Ubiquitous?</vt:lpstr>
      <vt:lpstr>Zephyr?</vt:lpstr>
      <vt:lpstr>One General Ability or Several Specific Abilities? </vt:lpstr>
      <vt:lpstr>One General Ability or Several Specific Abilities? </vt:lpstr>
      <vt:lpstr>Draw this </vt:lpstr>
      <vt:lpstr>Slide 10</vt:lpstr>
      <vt:lpstr>One General Ability or Several Specific Abilities? </vt:lpstr>
      <vt:lpstr>One General Ability or Several Specific Abilities? </vt:lpstr>
      <vt:lpstr>IQ Test</vt:lpstr>
      <vt:lpstr>Answers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22 Intelligence  </dc:title>
  <dc:creator>Susan Park</dc:creator>
  <cp:lastModifiedBy>Susan Park</cp:lastModifiedBy>
  <cp:revision>175</cp:revision>
  <dcterms:created xsi:type="dcterms:W3CDTF">2009-05-05T23:33:29Z</dcterms:created>
  <dcterms:modified xsi:type="dcterms:W3CDTF">2009-05-05T23:52:42Z</dcterms:modified>
</cp:coreProperties>
</file>